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73" r:id="rId6"/>
    <p:sldId id="278" r:id="rId7"/>
    <p:sldId id="279" r:id="rId8"/>
    <p:sldId id="272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30"/>
    <a:srgbClr val="105985"/>
    <a:srgbClr val="152128"/>
    <a:srgbClr val="CCD6DF"/>
    <a:srgbClr val="93A445"/>
    <a:srgbClr val="555555"/>
    <a:srgbClr val="48A2DF"/>
    <a:srgbClr val="748FA8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524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Presenter: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Presentation Title: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981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10/31/2012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olor horizontal logo no t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148840" cy="4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524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Presenter: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Presentation Title: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981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10/31/2012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88A0-2F64-4303-B8F5-E325481A6F6F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 descr="Color horizontal logo no t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148840" cy="4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perkins-&amp;-co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#!/PerkinsCo" TargetMode="External"/><Relationship Id="rId5" Type="http://schemas.openxmlformats.org/officeDocument/2006/relationships/hyperlink" Target="https://twitter.com/PerkinsCo" TargetMode="External"/><Relationship Id="rId4" Type="http://schemas.openxmlformats.org/officeDocument/2006/relationships/hyperlink" Target="http://perkinsaccounting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›"/>
              <a:defRPr/>
            </a:lvl1pPr>
            <a:lvl2pPr>
              <a:buSzPct val="80000"/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−"/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rgbClr val="13253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059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76200" y="1189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36700" marR="0" lvl="0" indent="-153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3253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3" y="5745480"/>
            <a:ext cx="274320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" y="5288280"/>
            <a:ext cx="337420" cy="274320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 userDrawn="1"/>
        </p:nvSpPr>
        <p:spPr>
          <a:xfrm>
            <a:off x="228600" y="43434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smtClean="0">
                <a:solidFill>
                  <a:srgbClr val="105985"/>
                </a:solidFill>
                <a:latin typeface="Arial" pitchFamily="34" charset="0"/>
                <a:cs typeface="Arial" pitchFamily="34" charset="0"/>
              </a:rPr>
              <a:t>Perkins &amp; Co </a:t>
            </a:r>
            <a:r>
              <a:rPr lang="en-US" sz="2200" b="1" dirty="0" smtClean="0">
                <a:solidFill>
                  <a:srgbClr val="105985"/>
                </a:solidFill>
                <a:latin typeface="Arial" pitchFamily="34" charset="0"/>
                <a:cs typeface="Arial" pitchFamily="34" charset="0"/>
                <a:hlinkClick r:id="rId4"/>
              </a:rPr>
              <a:t>perkinsaccounting.com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10598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598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503.221.0336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598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0598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3253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3253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10598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>
            <a:hlinkClick r:id="rId5"/>
          </p:cNvPr>
          <p:cNvSpPr/>
          <p:nvPr userDrawn="1"/>
        </p:nvSpPr>
        <p:spPr>
          <a:xfrm>
            <a:off x="711200" y="5236746"/>
            <a:ext cx="1398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105985"/>
                </a:solidFill>
                <a:latin typeface="Arial" pitchFamily="34" charset="0"/>
                <a:cs typeface="Arial" pitchFamily="34" charset="0"/>
                <a:hlinkClick r:id="rId5"/>
              </a:rPr>
              <a:t>@</a:t>
            </a:r>
            <a:r>
              <a:rPr lang="en-US" sz="1600" b="1" dirty="0" err="1" smtClean="0">
                <a:solidFill>
                  <a:srgbClr val="105985"/>
                </a:solidFill>
                <a:latin typeface="Arial" pitchFamily="34" charset="0"/>
                <a:cs typeface="Arial" pitchFamily="34" charset="0"/>
                <a:hlinkClick r:id="rId5"/>
              </a:rPr>
              <a:t>PerkinsCo</a:t>
            </a:r>
            <a:endParaRPr lang="en-US" sz="1600" b="1" dirty="0" smtClean="0">
              <a:solidFill>
                <a:srgbClr val="1059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11200" y="5715000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05985"/>
                </a:solidFill>
                <a:latin typeface="Arial" pitchFamily="34" charset="0"/>
                <a:cs typeface="Arial" pitchFamily="34" charset="0"/>
                <a:hlinkClick r:id="rId6"/>
              </a:rPr>
              <a:t>PerkinsCo</a:t>
            </a:r>
            <a:endParaRPr lang="en-US" sz="1600" b="1" dirty="0" smtClean="0">
              <a:solidFill>
                <a:srgbClr val="1059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3" y="6198326"/>
            <a:ext cx="309982" cy="27432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3900" y="6172200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105985"/>
                </a:solidFill>
                <a:latin typeface="Arial" pitchFamily="34" charset="0"/>
                <a:cs typeface="Arial" pitchFamily="34" charset="0"/>
                <a:hlinkClick r:id="rId8"/>
              </a:rPr>
              <a:t>LinkedIn/</a:t>
            </a:r>
            <a:r>
              <a:rPr lang="en-US" sz="1600" b="1" dirty="0" err="1" smtClean="0">
                <a:solidFill>
                  <a:srgbClr val="105985"/>
                </a:solidFill>
                <a:latin typeface="Arial" pitchFamily="34" charset="0"/>
                <a:cs typeface="Arial" pitchFamily="34" charset="0"/>
                <a:hlinkClick r:id="rId8"/>
              </a:rPr>
              <a:t>perkins</a:t>
            </a:r>
            <a:r>
              <a:rPr lang="en-US" sz="1600" b="1" dirty="0" smtClean="0">
                <a:solidFill>
                  <a:srgbClr val="105985"/>
                </a:solidFill>
                <a:latin typeface="Arial" pitchFamily="34" charset="0"/>
                <a:cs typeface="Arial" pitchFamily="34" charset="0"/>
                <a:hlinkClick r:id="rId8"/>
              </a:rPr>
              <a:t> &amp; co</a:t>
            </a:r>
            <a:endParaRPr lang="en-US" sz="1600" b="1" dirty="0" smtClean="0">
              <a:solidFill>
                <a:srgbClr val="1059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200" y="0"/>
            <a:ext cx="8229600" cy="1143000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Contact Slide Master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›"/>
        <a:defRPr sz="2800" kern="1200">
          <a:solidFill>
            <a:srgbClr val="1325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Arial" pitchFamily="34" charset="0"/>
        <a:buChar char="•"/>
        <a:defRPr sz="2800" kern="1200">
          <a:solidFill>
            <a:srgbClr val="1059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2400" kern="1200" baseline="0">
          <a:solidFill>
            <a:srgbClr val="48A2D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38400"/>
            <a:ext cx="8534400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5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Residential Vacation Properties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Tax Implications and Planning</a:t>
            </a:r>
          </a:p>
          <a:p>
            <a:pPr algn="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4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Susan Sterne</a:t>
            </a:r>
            <a:endParaRPr lang="en-US" sz="4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Shareholder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June 24, 2016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a Rental Property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 1031 exchange</a:t>
            </a:r>
          </a:p>
          <a:p>
            <a:r>
              <a:rPr lang="en-US" dirty="0" smtClean="0"/>
              <a:t>Convert to primary residence first to exclude gain under IRC 121? </a:t>
            </a:r>
          </a:p>
          <a:p>
            <a:pPr lvl="1"/>
            <a:r>
              <a:rPr lang="en-US" dirty="0" smtClean="0"/>
              <a:t>Use as primary residence for at least 2 of 5 years preceding sale</a:t>
            </a:r>
          </a:p>
          <a:p>
            <a:pPr lvl="1"/>
            <a:r>
              <a:rPr lang="en-US" dirty="0" smtClean="0"/>
              <a:t>BUT – years of “non-qualified use” limit amount of exclusion available</a:t>
            </a:r>
          </a:p>
          <a:p>
            <a:pPr lvl="2"/>
            <a:r>
              <a:rPr lang="en-US" dirty="0" smtClean="0"/>
              <a:t>Use as a rental is a “non-qualified use”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Rental or Business?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rentals (less than 8 days)</a:t>
            </a:r>
          </a:p>
          <a:p>
            <a:pPr lvl="1"/>
            <a:r>
              <a:rPr lang="en-US" dirty="0" smtClean="0"/>
              <a:t>Not a “</a:t>
            </a:r>
            <a:r>
              <a:rPr lang="en-US" b="1" dirty="0" smtClean="0">
                <a:solidFill>
                  <a:srgbClr val="FF0000"/>
                </a:solidFill>
              </a:rPr>
              <a:t>rental</a:t>
            </a:r>
            <a:r>
              <a:rPr lang="en-US" dirty="0" smtClean="0"/>
              <a:t> activity”</a:t>
            </a:r>
          </a:p>
          <a:p>
            <a:pPr lvl="1"/>
            <a:r>
              <a:rPr lang="en-US" dirty="0" smtClean="0"/>
              <a:t>Not eligible for deduction up to $25K</a:t>
            </a:r>
          </a:p>
          <a:p>
            <a:pPr lvl="1"/>
            <a:r>
              <a:rPr lang="en-US" dirty="0" smtClean="0"/>
              <a:t>Can’t be grouped with other rentals to qualify as a “materially participating real estate professional”</a:t>
            </a:r>
          </a:p>
          <a:p>
            <a:r>
              <a:rPr lang="en-US" dirty="0" smtClean="0"/>
              <a:t>“Substantial services”</a:t>
            </a:r>
          </a:p>
          <a:p>
            <a:pPr lvl="1"/>
            <a:r>
              <a:rPr lang="en-US" dirty="0" smtClean="0"/>
              <a:t>Might be a business subject to self-employment taxes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46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 Other than Income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Oregon Lodging Tax</a:t>
            </a:r>
          </a:p>
          <a:p>
            <a:pPr lvl="1"/>
            <a:r>
              <a:rPr lang="en-US" dirty="0" smtClean="0"/>
              <a:t>1% increasing to 1.8% in a week! (July 1)</a:t>
            </a:r>
          </a:p>
          <a:p>
            <a:r>
              <a:rPr lang="en-US" dirty="0" smtClean="0"/>
              <a:t>City of Portland / Multnomah County </a:t>
            </a:r>
          </a:p>
          <a:p>
            <a:pPr lvl="1"/>
            <a:r>
              <a:rPr lang="en-US" sz="2400" dirty="0" smtClean="0"/>
              <a:t>Not required if gross receipts &lt; $50,000</a:t>
            </a:r>
          </a:p>
          <a:p>
            <a:pPr lvl="1"/>
            <a:r>
              <a:rPr lang="en-US" sz="2400" dirty="0" smtClean="0"/>
              <a:t>Rules relating to rental units are complex, and differ for City and County</a:t>
            </a:r>
          </a:p>
          <a:p>
            <a:r>
              <a:rPr lang="en-US" dirty="0" smtClean="0"/>
              <a:t>Washington State</a:t>
            </a:r>
          </a:p>
          <a:p>
            <a:pPr lvl="1"/>
            <a:r>
              <a:rPr lang="en-US" sz="2400" dirty="0" smtClean="0"/>
              <a:t>Sales/lodging taxes – rates vary by location</a:t>
            </a:r>
          </a:p>
          <a:p>
            <a:pPr lvl="1"/>
            <a:r>
              <a:rPr lang="en-US" sz="2400" dirty="0" smtClean="0"/>
              <a:t>Generally not subject to B&amp;O Tax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3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28600" y="1447800"/>
            <a:ext cx="73152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Susan Sterne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598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ssterne@perkinsaccounting.com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0598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598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503.221.7531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0598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Own A Vacation Property?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Personal enjoyment</a:t>
            </a:r>
          </a:p>
          <a:p>
            <a:r>
              <a:rPr lang="en-US" altLang="en-US" dirty="0" smtClean="0"/>
              <a:t>Portfolio diversification</a:t>
            </a:r>
          </a:p>
          <a:p>
            <a:r>
              <a:rPr lang="en-US" altLang="en-US" dirty="0" smtClean="0"/>
              <a:t>Tax-efficiency</a:t>
            </a:r>
          </a:p>
        </p:txBody>
      </p:sp>
    </p:spTree>
    <p:extLst>
      <p:ext uri="{BB962C8B-B14F-4D97-AF65-F5344CB8AC3E}">
        <p14:creationId xmlns:p14="http://schemas.microsoft.com/office/powerpoint/2010/main" val="41970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Tax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second homes</a:t>
            </a:r>
          </a:p>
          <a:p>
            <a:pPr lvl="1"/>
            <a:r>
              <a:rPr lang="en-US" dirty="0" smtClean="0"/>
              <a:t>Deductible property taxes and mortgage interest (subject to limits and scale-backs)</a:t>
            </a:r>
          </a:p>
          <a:p>
            <a:r>
              <a:rPr lang="en-US" dirty="0" smtClean="0"/>
              <a:t>If rented out</a:t>
            </a:r>
          </a:p>
          <a:p>
            <a:pPr lvl="1"/>
            <a:r>
              <a:rPr lang="en-US" dirty="0" smtClean="0"/>
              <a:t>Even if cash flow is positive, taxable income may be zero due to depreciation deductions</a:t>
            </a:r>
          </a:p>
        </p:txBody>
      </p:sp>
    </p:spTree>
    <p:extLst>
      <p:ext uri="{BB962C8B-B14F-4D97-AF65-F5344CB8AC3E}">
        <p14:creationId xmlns:p14="http://schemas.microsoft.com/office/powerpoint/2010/main" val="12482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Residence vs. </a:t>
            </a:r>
            <a:br>
              <a:rPr lang="en-US" dirty="0" smtClean="0"/>
            </a:br>
            <a:r>
              <a:rPr lang="en-US" dirty="0" smtClean="0"/>
              <a:t>Rental Property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14-day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reportable rental if rental days are 14 or fewer in a year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Rosebowl</a:t>
            </a:r>
            <a:r>
              <a:rPr lang="en-US" dirty="0" smtClean="0"/>
              <a:t> rental” </a:t>
            </a:r>
          </a:p>
          <a:p>
            <a:r>
              <a:rPr lang="en-US" dirty="0" smtClean="0"/>
              <a:t>Not a residence if personal use days are 14 or fewer in a year: this only a rental</a:t>
            </a:r>
          </a:p>
          <a:p>
            <a:r>
              <a:rPr lang="en-US" dirty="0" smtClean="0"/>
              <a:t>Personal use &gt; 14 days or 10% of days rented: this is a residence with rental use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Residence with rental: </a:t>
            </a:r>
          </a:p>
          <a:p>
            <a:pPr lvl="1"/>
            <a:r>
              <a:rPr lang="en-US" dirty="0" smtClean="0"/>
              <a:t>Allocate all expenses between personal and rental use</a:t>
            </a:r>
          </a:p>
          <a:p>
            <a:pPr lvl="1"/>
            <a:r>
              <a:rPr lang="en-US" dirty="0" smtClean="0"/>
              <a:t>Depreciation can be taken (and is allocated)</a:t>
            </a:r>
          </a:p>
          <a:p>
            <a:pPr lvl="1"/>
            <a:r>
              <a:rPr lang="en-US" dirty="0" smtClean="0"/>
              <a:t>Personal portion of mortgage interest and property taxes to Schedule A</a:t>
            </a:r>
          </a:p>
          <a:p>
            <a:pPr lvl="1"/>
            <a:r>
              <a:rPr lang="en-US" dirty="0" smtClean="0"/>
              <a:t>No deduction allowed for expenses in excess of income, but excess carries forward</a:t>
            </a:r>
          </a:p>
          <a:p>
            <a:pPr lvl="1"/>
            <a:r>
              <a:rPr lang="en-US" dirty="0" smtClean="0"/>
              <a:t>Excess deductions may eventually be lost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Rental (14 or fewer personal days)</a:t>
            </a:r>
          </a:p>
          <a:p>
            <a:pPr lvl="1"/>
            <a:r>
              <a:rPr lang="en-US" dirty="0" smtClean="0"/>
              <a:t>Allocate all expenses between personal and rental use</a:t>
            </a:r>
          </a:p>
          <a:p>
            <a:pPr lvl="1"/>
            <a:r>
              <a:rPr lang="en-US" dirty="0" smtClean="0"/>
              <a:t>Depreciation can be taken (and is allocated)</a:t>
            </a:r>
          </a:p>
          <a:p>
            <a:pPr lvl="1"/>
            <a:r>
              <a:rPr lang="en-US" dirty="0" smtClean="0"/>
              <a:t>Personal mortgage interest </a:t>
            </a:r>
            <a:r>
              <a:rPr lang="en-US" i="1" dirty="0" smtClean="0"/>
              <a:t>cannot</a:t>
            </a:r>
            <a:r>
              <a:rPr lang="en-US" dirty="0" smtClean="0"/>
              <a:t> be deducted on Schedule A (it’s not a residence!)</a:t>
            </a:r>
          </a:p>
          <a:p>
            <a:pPr lvl="1"/>
            <a:r>
              <a:rPr lang="en-US" dirty="0" smtClean="0"/>
              <a:t>Net loss or income is </a:t>
            </a:r>
            <a:r>
              <a:rPr lang="en-US" b="1" dirty="0" smtClean="0">
                <a:solidFill>
                  <a:srgbClr val="FF0000"/>
                </a:solidFill>
              </a:rPr>
              <a:t>passive</a:t>
            </a:r>
            <a:r>
              <a:rPr lang="en-US" dirty="0" smtClean="0"/>
              <a:t> loss or income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92163"/>
          </a:xfrm>
        </p:spPr>
        <p:txBody>
          <a:bodyPr/>
          <a:lstStyle/>
          <a:p>
            <a:r>
              <a:rPr lang="en-US" dirty="0" smtClean="0"/>
              <a:t>Rental: Passive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</a:t>
            </a:r>
            <a:r>
              <a:rPr lang="en-US" b="1" dirty="0" smtClean="0">
                <a:solidFill>
                  <a:srgbClr val="FF0000"/>
                </a:solidFill>
              </a:rPr>
              <a:t>passive</a:t>
            </a:r>
            <a:r>
              <a:rPr lang="en-US" dirty="0" smtClean="0"/>
              <a:t> loss can offset other passive income</a:t>
            </a:r>
          </a:p>
          <a:p>
            <a:r>
              <a:rPr lang="en-US" dirty="0" smtClean="0"/>
              <a:t>Net </a:t>
            </a:r>
            <a:r>
              <a:rPr lang="en-US" b="1" dirty="0" smtClean="0">
                <a:solidFill>
                  <a:srgbClr val="FF0000"/>
                </a:solidFill>
              </a:rPr>
              <a:t>rental</a:t>
            </a:r>
            <a:r>
              <a:rPr lang="en-US" dirty="0" smtClean="0"/>
              <a:t> loss up to $25K / year might be deductible </a:t>
            </a:r>
            <a:r>
              <a:rPr lang="en-US" i="1" dirty="0" smtClean="0"/>
              <a:t>if:</a:t>
            </a:r>
          </a:p>
          <a:p>
            <a:pPr lvl="1"/>
            <a:r>
              <a:rPr lang="en-US" dirty="0" smtClean="0"/>
              <a:t>Actively participate in managing the property</a:t>
            </a:r>
          </a:p>
          <a:p>
            <a:pPr lvl="1"/>
            <a:r>
              <a:rPr lang="en-US" dirty="0" smtClean="0"/>
              <a:t>Gross income no more than $150K</a:t>
            </a:r>
          </a:p>
          <a:p>
            <a:r>
              <a:rPr lang="en-US" dirty="0" smtClean="0"/>
              <a:t>Real estate professionals that “materially participate” can deduct </a:t>
            </a:r>
            <a:r>
              <a:rPr lang="en-US" b="1" dirty="0" smtClean="0">
                <a:solidFill>
                  <a:srgbClr val="FF0000"/>
                </a:solidFill>
              </a:rPr>
              <a:t>rental</a:t>
            </a:r>
            <a:r>
              <a:rPr lang="en-US" dirty="0" smtClean="0"/>
              <a:t> losses</a:t>
            </a:r>
          </a:p>
        </p:txBody>
      </p:sp>
    </p:spTree>
    <p:extLst>
      <p:ext uri="{BB962C8B-B14F-4D97-AF65-F5344CB8AC3E}">
        <p14:creationId xmlns:p14="http://schemas.microsoft.com/office/powerpoint/2010/main" val="29150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Rental: Passive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Otherwise, passive losses are suspended</a:t>
            </a:r>
          </a:p>
          <a:p>
            <a:pPr lvl="1"/>
            <a:r>
              <a:rPr lang="en-US" sz="2600" dirty="0" smtClean="0"/>
              <a:t>Carry forward until there is income</a:t>
            </a:r>
          </a:p>
          <a:p>
            <a:pPr lvl="1"/>
            <a:r>
              <a:rPr lang="en-US" sz="2600" dirty="0" smtClean="0"/>
              <a:t>Released when property is sold</a:t>
            </a:r>
          </a:p>
          <a:p>
            <a:r>
              <a:rPr lang="en-US" sz="3000" dirty="0" smtClean="0"/>
              <a:t>At least you do get to use them eventually!</a:t>
            </a:r>
          </a:p>
          <a:p>
            <a:pPr lvl="1"/>
            <a:r>
              <a:rPr lang="en-US" sz="2600" dirty="0" smtClean="0"/>
              <a:t>Year of sale of a passive activity can be a great tax year due to tax rate shift!</a:t>
            </a:r>
          </a:p>
          <a:p>
            <a:r>
              <a:rPr lang="en-US" sz="3000" dirty="0" smtClean="0"/>
              <a:t>But is it really a </a:t>
            </a:r>
            <a:r>
              <a:rPr lang="en-US" sz="3000" b="1" dirty="0" smtClean="0">
                <a:solidFill>
                  <a:srgbClr val="FF0000"/>
                </a:solidFill>
              </a:rPr>
              <a:t>rental</a:t>
            </a:r>
            <a:r>
              <a:rPr lang="en-US" sz="3000" dirty="0" smtClean="0"/>
              <a:t>? More on this later…</a:t>
            </a:r>
          </a:p>
        </p:txBody>
      </p:sp>
    </p:spTree>
    <p:extLst>
      <p:ext uri="{BB962C8B-B14F-4D97-AF65-F5344CB8AC3E}">
        <p14:creationId xmlns:p14="http://schemas.microsoft.com/office/powerpoint/2010/main" val="16256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kins Palette">
      <a:dk1>
        <a:srgbClr val="132530"/>
      </a:dk1>
      <a:lt1>
        <a:srgbClr val="FFFFFF"/>
      </a:lt1>
      <a:dk2>
        <a:srgbClr val="105985"/>
      </a:dk2>
      <a:lt2>
        <a:srgbClr val="CDD8E0"/>
      </a:lt2>
      <a:accent1>
        <a:srgbClr val="CDD8E0"/>
      </a:accent1>
      <a:accent2>
        <a:srgbClr val="798739"/>
      </a:accent2>
      <a:accent3>
        <a:srgbClr val="CDD8E0"/>
      </a:accent3>
      <a:accent4>
        <a:srgbClr val="4DA2DF"/>
      </a:accent4>
      <a:accent5>
        <a:srgbClr val="555555"/>
      </a:accent5>
      <a:accent6>
        <a:srgbClr val="3E647E"/>
      </a:accent6>
      <a:hlink>
        <a:srgbClr val="798739"/>
      </a:hlink>
      <a:folHlink>
        <a:srgbClr val="9021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3983f44-0455-469e-8010-d548d5aeb8de">37JQ6SXVRMVE-461-6</_dlc_DocId>
    <_dlc_DocIdUrl xmlns="e3983f44-0455-469e-8010-d548d5aeb8de">
      <Url>http://pgweb.perkins-group.net/PerkinsAccounting/Marketing/_layouts/DocIdRedir.aspx?ID=37JQ6SXVRMVE-461-6</Url>
      <Description>37JQ6SXVRMVE-461-6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080B432CB934B9D7D5144C8E58DB0" ma:contentTypeVersion="0" ma:contentTypeDescription="Create a new document." ma:contentTypeScope="" ma:versionID="8eff1481241ab6292ad11a4b14bf3b16">
  <xsd:schema xmlns:xsd="http://www.w3.org/2001/XMLSchema" xmlns:xs="http://www.w3.org/2001/XMLSchema" xmlns:p="http://schemas.microsoft.com/office/2006/metadata/properties" xmlns:ns2="e3983f44-0455-469e-8010-d548d5aeb8de" targetNamespace="http://schemas.microsoft.com/office/2006/metadata/properties" ma:root="true" ma:fieldsID="ca9e9457e9967bd4dfc696eaf3b94302" ns2:_="">
    <xsd:import namespace="e3983f44-0455-469e-8010-d548d5aeb8d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83f44-0455-469e-8010-d548d5aeb8d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A04D4B-5D86-47E2-BABC-CA012C94C38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C6C482F-AF7C-4E2F-B26F-BCCF1D6063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C04A4A-3AE2-4C8C-97F2-616D7CD49CB4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e3983f44-0455-469e-8010-d548d5aeb8d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0A8239A-D4A1-4F76-AFC9-C4AACC6CD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83f44-0455-469e-8010-d548d5aeb8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521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Why Own A Vacation Property?</vt:lpstr>
      <vt:lpstr>Basic Tax Consequences</vt:lpstr>
      <vt:lpstr>Residence vs.  Rental Property</vt:lpstr>
      <vt:lpstr>The 14-day Rules</vt:lpstr>
      <vt:lpstr>Residence</vt:lpstr>
      <vt:lpstr>Rental</vt:lpstr>
      <vt:lpstr>Rental: Passive Income</vt:lpstr>
      <vt:lpstr>Rental: Passive Income</vt:lpstr>
      <vt:lpstr>Selling a Rental Property </vt:lpstr>
      <vt:lpstr>Rental or Business? </vt:lpstr>
      <vt:lpstr>Taxes Other than Income Tax</vt:lpstr>
      <vt:lpstr>Questions?</vt:lpstr>
    </vt:vector>
  </TitlesOfParts>
  <Company>Perkins &amp; Company, P.C.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zinkma</dc:creator>
  <cp:lastModifiedBy>Erika Kirkland</cp:lastModifiedBy>
  <cp:revision>91</cp:revision>
  <dcterms:created xsi:type="dcterms:W3CDTF">2012-10-23T17:24:00Z</dcterms:created>
  <dcterms:modified xsi:type="dcterms:W3CDTF">2016-06-28T22:43:32Z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0x010100043080B432CB934B9D7D5144C8E58DB0</vt:lpwstr>
  </property>
  <property fmtid="{D5CDD505-2E9C-101B-9397-08002B2CF9AE}" pid="3" name="_dlc_DocIdItemGuid">
    <vt:lpwstr>f0a0faff-3737-4b01-a753-89bd33a2ae13</vt:lpwstr>
  </property>
</Properties>
</file>